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1" r:id="rId2"/>
    <p:sldId id="445" r:id="rId3"/>
    <p:sldId id="485" r:id="rId4"/>
    <p:sldId id="487" r:id="rId5"/>
    <p:sldId id="488" r:id="rId6"/>
    <p:sldId id="492" r:id="rId7"/>
    <p:sldId id="493" r:id="rId8"/>
    <p:sldId id="489" r:id="rId9"/>
    <p:sldId id="490" r:id="rId10"/>
    <p:sldId id="491" r:id="rId11"/>
  </p:sldIdLst>
  <p:sldSz cx="12192000" cy="6858000"/>
  <p:notesSz cx="6858000" cy="9144000"/>
  <p:embeddedFontLst>
    <p:embeddedFont>
      <p:font typeface="Gothic A1 SemiBold" panose="020B0600000101010101" charset="-127"/>
      <p:bold r:id="rId13"/>
    </p:embeddedFont>
    <p:embeddedFont>
      <p:font typeface="Gothic A1 thin" panose="020B0600000101010101" charset="-127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AEE"/>
    <a:srgbClr val="29B6F6"/>
    <a:srgbClr val="03A9F3"/>
    <a:srgbClr val="0288D1"/>
    <a:srgbClr val="FFFFFF"/>
    <a:srgbClr val="039BE5"/>
    <a:srgbClr val="0277BD"/>
    <a:srgbClr val="45C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8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8D054-2BC6-4AC2-8127-ABE3F214FBD7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30D2B-B560-42B2-8A13-7E0521F2F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6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8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58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80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7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91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86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7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8ACF4-31C0-40C2-B88A-5BDCAB425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65159-00FD-4BE2-9E53-6832D0DFB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FFD66-A42A-4434-8008-2752142A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51492-C502-40CF-9310-633D63C7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32014-A03C-4C7D-9B23-04BEC1A9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739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02CAE-57AD-4357-9395-791F0EEB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D73813-70C9-417A-829C-21B16B51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DC333-C2E3-4896-B21D-BEE09AC0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B3E0F-F2FF-4D3D-81E7-A972D2FC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770611-BFA1-489D-80D0-C4A84668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82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7FAE18-172C-4E51-9747-45BE87ADC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24F2C3-9042-4004-AF72-D394FC076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F99E8-CD29-4806-AD97-165EB584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67952-278D-4ECA-852C-51BE48BA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6373A-8C33-4037-BC16-46867EE2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3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0A0AB-56D4-4A64-989B-6FD3E2ED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1EA91-30A3-4137-B229-698767C6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E04ED-0288-4A11-B461-443C2A83F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7B370-CB06-46A8-A9EC-165AB065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1CF69F-3C84-42D4-BB24-6BB20DFC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0BF0F-8316-40AE-8C30-CF5E101A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B6485-730B-49A6-B999-26BCDF79B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CB7F2-FF3C-49BE-B65C-AE3A6A51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DA4A2-514C-4B34-85CC-009EBF40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958CD-0D07-4C92-9F57-463DBC12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85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A825C-3890-4846-BE1C-B45766A2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530CD2-438F-4DB8-AE25-991D66D42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AC83C0-B683-486C-8990-AD6BFF495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78A706-60CD-47F4-ACEE-D173EC38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D4EDD-847F-4937-BFFC-CFA1B462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ADDAE3-233D-4A91-BB04-C4622651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9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5C2C0-0630-4C4D-9042-441974FA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06A8BF-CD75-425A-9DE7-EAA4237D2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E3347B-C0F5-4D89-A53A-CDB056876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E3F7F5-3B4C-4D99-AC8F-6B080B44D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0F04F-E79B-45AF-B257-98179AEEE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B3DA27-1182-4DEE-B1ED-44DAF312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CF4006-7EBE-4BCD-94D2-4F7402A0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E87373-8012-4064-ABE3-ECF7973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4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71CC4-8D24-4C2E-8D3F-45ED3721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F1E29D-979B-4E87-BD04-3CAD7F26A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25DA60-7F65-41C3-8985-E3A77908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64E5D-38DA-4C31-924B-1C84D60F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CF1ABD-0F98-4DEB-8B05-2FBA51EE2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CF226-0C3D-4277-859D-F7929286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6EDB04-DF73-4AF4-BEA3-ABD5E053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4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B15FD-CCE9-444F-85C3-C57142B5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EAAC8-797C-44F5-BB4B-E86DB761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F57049-137B-4E2B-9764-940BFCFC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CD5A3A-AF44-467A-A856-0F1ABC01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DC4E03-D176-4B73-808A-C5C65C4E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06871B-6D06-433E-A270-BCFD53A5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46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16B41-E1BE-4072-95F3-728CBEA5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5D6566-42F5-49CB-9A02-0912A475D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77C06C-B392-4D8B-A70D-7D0484549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F3D928-2D5E-4B53-897F-F9AD2CE3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CF7E0C-CF5A-4D0C-AE8B-632BCCA4F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0D014B-E242-4000-B82D-53029F256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09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94BF6C-E14F-4B71-B9C4-DE740772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D1FE68-DDC8-47D7-AF5F-656AEA645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DF76-8912-46D4-A2CF-11C7E058E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E6B3-F459-49CA-9543-E13F6D935658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99FD9-58DD-4BC7-A2FB-7C1F8A02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494C1-DD7E-4BBC-8AEE-E3E0A3B72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0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EBD1BC-676F-440B-ADE4-9449FBA860D7}"/>
              </a:ext>
            </a:extLst>
          </p:cNvPr>
          <p:cNvSpPr/>
          <p:nvPr/>
        </p:nvSpPr>
        <p:spPr>
          <a:xfrm rot="16200000">
            <a:off x="6066968" y="737358"/>
            <a:ext cx="58065" cy="12192003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FD2B5-B2E0-4790-B36C-55AB83E1B064}"/>
              </a:ext>
            </a:extLst>
          </p:cNvPr>
          <p:cNvSpPr txBox="1"/>
          <p:nvPr/>
        </p:nvSpPr>
        <p:spPr>
          <a:xfrm>
            <a:off x="437560" y="2440258"/>
            <a:ext cx="8981766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000" b="1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포트폴리오 예시</a:t>
            </a:r>
            <a:endParaRPr kumimoji="0" lang="ko-KR" altLang="en-US" sz="6000" b="1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16F9EE-D317-4F93-A4F1-F197BBE56E23}"/>
              </a:ext>
            </a:extLst>
          </p:cNvPr>
          <p:cNvSpPr txBox="1"/>
          <p:nvPr/>
        </p:nvSpPr>
        <p:spPr>
          <a:xfrm>
            <a:off x="437560" y="1917846"/>
            <a:ext cx="497342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-150" normalizeH="0" baseline="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</a:t>
            </a:r>
            <a:r>
              <a:rPr kumimoji="0" lang="en-US" altLang="ko-KR" sz="32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 Portfolio</a:t>
            </a:r>
            <a:endParaRPr kumimoji="0" lang="ko-KR" altLang="en-US" sz="3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pic>
        <p:nvPicPr>
          <p:cNvPr id="1028" name="Picture 4" descr="shadow pngì ëí ì´ë¯¸ì§ ê²ìê²°ê³¼">
            <a:extLst>
              <a:ext uri="{FF2B5EF4-FFF2-40B4-BE49-F238E27FC236}">
                <a16:creationId xmlns:a16="http://schemas.microsoft.com/office/drawing/2014/main" id="{F848A958-97EE-4FA8-BF25-94BEE2A3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379345" y="3312720"/>
            <a:ext cx="2744745" cy="28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76C118-85C2-49D4-A79F-AEBEF45EFD96}"/>
              </a:ext>
            </a:extLst>
          </p:cNvPr>
          <p:cNvGrpSpPr/>
          <p:nvPr/>
        </p:nvGrpSpPr>
        <p:grpSpPr>
          <a:xfrm>
            <a:off x="-2581391" y="4796880"/>
            <a:ext cx="14620991" cy="3154328"/>
            <a:chOff x="8750613" y="11401542"/>
            <a:chExt cx="14620991" cy="3154328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5FC956CB-CE76-45BE-9217-7ECF559E239D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0327EDB7-2E99-40F6-9B7F-BCDDFF594813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C98ABDB-A279-4801-A40F-950AD372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61" y="2169181"/>
            <a:ext cx="3431530" cy="7707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920A92-322F-418E-A298-BF1C6F502DA6}"/>
              </a:ext>
            </a:extLst>
          </p:cNvPr>
          <p:cNvSpPr txBox="1"/>
          <p:nvPr/>
        </p:nvSpPr>
        <p:spPr>
          <a:xfrm>
            <a:off x="263258" y="6200116"/>
            <a:ext cx="2242198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이인섭</a:t>
            </a:r>
            <a:r>
              <a:rPr lang="en-US" altLang="ko-KR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, </a:t>
            </a:r>
            <a:r>
              <a:rPr lang="ko-KR" altLang="en-US" spc="-150" dirty="0" err="1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송근일</a:t>
            </a:r>
            <a:r>
              <a:rPr lang="ko-KR" altLang="en-US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 강사</a:t>
            </a:r>
            <a:endParaRPr kumimoji="0" lang="ko-KR" altLang="en-US" b="0" i="0" u="none" strike="noStrike" cap="none" spc="-150" normalizeH="0" baseline="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2657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en-US" altLang="ko-KR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Project3 </a:t>
            </a:r>
            <a:r>
              <a:rPr lang="ko-KR" altLang="en-US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대출 상환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분석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이인섭</a:t>
            </a:r>
            <a:r>
              <a:rPr lang="en-US" altLang="ko-KR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, </a:t>
            </a:r>
            <a:r>
              <a:rPr lang="ko-KR" altLang="en-US" sz="1200" spc="-15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송근일</a:t>
            </a:r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 강사</a:t>
            </a:r>
            <a:endParaRPr lang="ko-KR" altLang="en-US" sz="1200" spc="-15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9765908" y="1555666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9874978" y="1398574"/>
            <a:ext cx="2226232" cy="42438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프로젝트 기술 스택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사용 모델링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b="1" spc="-150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Xgboost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모델링 사용 이유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</a:t>
            </a:r>
          </a:p>
          <a:p>
            <a:pPr marL="342900" indent="-342900">
              <a:buAutoNum type="arabicPeriod"/>
            </a:pPr>
            <a:r>
              <a:rPr lang="en-US" altLang="ko-KR" b="1" spc="-150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Treeshap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 </a:t>
            </a:r>
            <a:r>
              <a:rPr lang="ko-KR" altLang="en-US" b="1" spc="-150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밸류를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 활용하기 위해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tree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형 모델 선택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 marL="342900" indent="-342900">
              <a:buAutoNum type="arabicPeriod"/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2. tree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형 모델 중 속도가 빠르고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, 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평균 높은 </a:t>
            </a:r>
            <a:r>
              <a:rPr lang="ko-KR" altLang="en-US" b="1" spc="-150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성능율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 유지하는 </a:t>
            </a:r>
            <a:r>
              <a:rPr lang="en-US" altLang="ko-KR" b="1" spc="-150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xgboost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선택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727B9-B819-4CCB-9091-8A978411CDA4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포트폴리오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E5E75-84DE-48A0-B99D-3F071DA94764}"/>
              </a:ext>
            </a:extLst>
          </p:cNvPr>
          <p:cNvSpPr txBox="1"/>
          <p:nvPr/>
        </p:nvSpPr>
        <p:spPr>
          <a:xfrm>
            <a:off x="5579345" y="1076672"/>
            <a:ext cx="4708418" cy="49148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Q</a:t>
            </a:r>
            <a:r>
              <a:rPr lang="ko-KR" altLang="en-US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 </a:t>
            </a:r>
            <a:r>
              <a:rPr lang="en-US" altLang="ko-KR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: </a:t>
            </a:r>
            <a:r>
              <a:rPr lang="ko-KR" altLang="en-US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대출 상환 여부 영향 요소</a:t>
            </a:r>
            <a:r>
              <a:rPr lang="en-US" altLang="ko-KR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 </a:t>
            </a:r>
          </a:p>
          <a:p>
            <a:pPr defTabSz="821531" latinLnBrk="0" hangingPunct="0">
              <a:lnSpc>
                <a:spcPct val="170000"/>
              </a:lnSpc>
            </a:pPr>
            <a:endParaRPr lang="en-US" altLang="ko-KR" sz="2000" b="1" spc="-30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A: </a:t>
            </a:r>
            <a:r>
              <a:rPr lang="ko-KR" altLang="en-US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상환 여부 영향 상위 요소 </a:t>
            </a:r>
            <a:r>
              <a:rPr lang="en-US" altLang="ko-KR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5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Calibri Light" panose="020F0302020204030204" pitchFamily="34" charset="0"/>
                <a:ea typeface="Roboto Light" panose="02000000000000000000" pitchFamily="2" charset="0"/>
              </a:rPr>
              <a:t>AMT_CREDIT_TO_ANNUITY_RATIO </a:t>
            </a:r>
            <a: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  <a:t>: </a:t>
            </a:r>
            <a:b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</a:br>
            <a:r>
              <a:rPr lang="ko-KR" altLang="en-US" sz="1600" dirty="0">
                <a:latin typeface="Calibri Light" panose="020F0302020204030204" pitchFamily="34" charset="0"/>
                <a:ea typeface="Roboto Light" panose="02000000000000000000" pitchFamily="2" charset="0"/>
              </a:rPr>
              <a:t>대출 금액 대비 월별 상환금액의 비율</a:t>
            </a:r>
            <a:b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</a:br>
            <a:endParaRPr lang="en-US" altLang="ko-KR" sz="1600" dirty="0">
              <a:latin typeface="Calibri Light" panose="020F0302020204030204" pitchFamily="34" charset="0"/>
              <a:ea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Calibri Light" panose="020F0302020204030204" pitchFamily="34" charset="0"/>
                <a:ea typeface="Roboto Light" panose="02000000000000000000" pitchFamily="2" charset="0"/>
              </a:rPr>
              <a:t>DAYS_EMPLOYED </a:t>
            </a:r>
            <a: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  <a:t>: </a:t>
            </a:r>
            <a:b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</a:br>
            <a:r>
              <a:rPr lang="ko-KR" altLang="en-US" sz="1600" dirty="0">
                <a:latin typeface="Calibri Light" panose="020F0302020204030204" pitchFamily="34" charset="0"/>
                <a:ea typeface="Roboto Light" panose="02000000000000000000" pitchFamily="2" charset="0"/>
              </a:rPr>
              <a:t>취업한 시기</a:t>
            </a:r>
            <a:b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</a:br>
            <a:endParaRPr lang="en-US" altLang="ko-KR" sz="1600" dirty="0">
              <a:latin typeface="Calibri Light" panose="020F0302020204030204" pitchFamily="34" charset="0"/>
              <a:ea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Calibri Light" panose="020F0302020204030204" pitchFamily="34" charset="0"/>
                <a:ea typeface="Roboto Light" panose="02000000000000000000" pitchFamily="2" charset="0"/>
              </a:rPr>
              <a:t>DAYS_CREDIT </a:t>
            </a:r>
            <a: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  <a:t>: </a:t>
            </a:r>
            <a:b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</a:br>
            <a:r>
              <a:rPr lang="ko-KR" altLang="en-US" sz="1600" dirty="0">
                <a:latin typeface="Calibri Light" panose="020F0302020204030204" pitchFamily="34" charset="0"/>
                <a:ea typeface="Roboto Light" panose="02000000000000000000" pitchFamily="2" charset="0"/>
              </a:rPr>
              <a:t>다른 대출을 받은 시기</a:t>
            </a:r>
            <a:b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</a:br>
            <a:endParaRPr lang="en-US" altLang="ko-KR" sz="1600" dirty="0">
              <a:latin typeface="Calibri Light" panose="020F0302020204030204" pitchFamily="34" charset="0"/>
              <a:ea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Calibri Light" panose="020F0302020204030204" pitchFamily="34" charset="0"/>
                <a:ea typeface="Roboto Light" panose="02000000000000000000" pitchFamily="2" charset="0"/>
              </a:rPr>
              <a:t>DAYS_LAST_PHONE_CHANGE </a:t>
            </a:r>
            <a: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  <a:t>: </a:t>
            </a:r>
            <a:b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</a:br>
            <a:r>
              <a:rPr lang="ko-KR" altLang="en-US" sz="1600" dirty="0">
                <a:latin typeface="Calibri Light" panose="020F0302020204030204" pitchFamily="34" charset="0"/>
                <a:ea typeface="Roboto Light" panose="02000000000000000000" pitchFamily="2" charset="0"/>
              </a:rPr>
              <a:t>핸드폰을 바꾼 시기</a:t>
            </a:r>
            <a:b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</a:br>
            <a:endParaRPr lang="en-US" altLang="ko-KR" sz="1600" dirty="0">
              <a:latin typeface="Calibri Light" panose="020F0302020204030204" pitchFamily="34" charset="0"/>
              <a:ea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Calibri Light" panose="020F0302020204030204" pitchFamily="34" charset="0"/>
                <a:ea typeface="Roboto Light" panose="02000000000000000000" pitchFamily="2" charset="0"/>
              </a:rPr>
              <a:t>DAYS_BIRTH </a:t>
            </a:r>
            <a:r>
              <a:rPr lang="en-US" altLang="ko-KR" sz="1600" dirty="0">
                <a:latin typeface="Calibri Light" panose="020F0302020204030204" pitchFamily="34" charset="0"/>
                <a:ea typeface="Roboto Light" panose="02000000000000000000" pitchFamily="2" charset="0"/>
              </a:rPr>
              <a:t>: </a:t>
            </a:r>
            <a:r>
              <a:rPr lang="ko-KR" altLang="en-US" sz="1600" dirty="0">
                <a:latin typeface="Calibri Light" panose="020F0302020204030204" pitchFamily="34" charset="0"/>
                <a:ea typeface="Roboto Light" panose="02000000000000000000" pitchFamily="2" charset="0"/>
              </a:rPr>
              <a:t>태어난 시기</a:t>
            </a:r>
            <a:endParaRPr lang="en-US" altLang="ko-KR" sz="1600" dirty="0">
              <a:latin typeface="Calibri Light" panose="020F0302020204030204" pitchFamily="34" charset="0"/>
              <a:ea typeface="Roboto Light" panose="02000000000000000000" pitchFamily="2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C77AFEC-2525-425B-BF2D-4F0418009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22" y="1353852"/>
            <a:ext cx="4748868" cy="32765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A05372-F734-4F13-B9FA-E4430D96944C}"/>
              </a:ext>
            </a:extLst>
          </p:cNvPr>
          <p:cNvSpPr txBox="1"/>
          <p:nvPr/>
        </p:nvSpPr>
        <p:spPr>
          <a:xfrm>
            <a:off x="278674" y="4860642"/>
            <a:ext cx="4708418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 err="1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Shap</a:t>
            </a: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 Value</a:t>
            </a: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를 통한 상환 여부 중요도 표시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39693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41BDF5C-770B-4247-9623-E1E2C51B4F59}"/>
              </a:ext>
            </a:extLst>
          </p:cNvPr>
          <p:cNvSpPr txBox="1"/>
          <p:nvPr/>
        </p:nvSpPr>
        <p:spPr>
          <a:xfrm>
            <a:off x="278674" y="153106"/>
            <a:ext cx="515550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목록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AAC4F-BF3D-4170-8A5A-53B8EB21F397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포트폴리오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9F544E-DD72-4E56-BFA7-1E07411C5996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2EC9855-3BFC-4CD8-8D39-7074CB36476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121533-4D10-4072-8F04-9056424AC94C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이인섭</a:t>
            </a:r>
            <a:r>
              <a:rPr lang="en-US" altLang="ko-KR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, </a:t>
            </a:r>
            <a:r>
              <a:rPr lang="ko-KR" altLang="en-US" sz="1200" spc="-15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송근일</a:t>
            </a:r>
            <a:r>
              <a:rPr lang="ko-KR" altLang="en-US" sz="1200" b="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85AFE1-B304-4D2F-A58D-3B22B0D6EDA2}"/>
              </a:ext>
            </a:extLst>
          </p:cNvPr>
          <p:cNvSpPr/>
          <p:nvPr/>
        </p:nvSpPr>
        <p:spPr>
          <a:xfrm rot="5400000">
            <a:off x="1659808" y="-469442"/>
            <a:ext cx="57600" cy="255542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67CD1A-DF2F-4E42-92CA-DD75C634AFA4}"/>
              </a:ext>
            </a:extLst>
          </p:cNvPr>
          <p:cNvGrpSpPr/>
          <p:nvPr/>
        </p:nvGrpSpPr>
        <p:grpSpPr>
          <a:xfrm>
            <a:off x="-2637951" y="4796880"/>
            <a:ext cx="14620991" cy="3154328"/>
            <a:chOff x="8750613" y="11401542"/>
            <a:chExt cx="14620991" cy="3154328"/>
          </a:xfrm>
        </p:grpSpPr>
        <p:sp>
          <p:nvSpPr>
            <p:cNvPr id="24" name="제목 1">
              <a:extLst>
                <a:ext uri="{FF2B5EF4-FFF2-40B4-BE49-F238E27FC236}">
                  <a16:creationId xmlns:a16="http://schemas.microsoft.com/office/drawing/2014/main" id="{04868F3D-E5E6-4F5F-95E9-341FAA6ED84C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53D8EFA4-BBF6-4ADB-AF98-8AAFFB03B67E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DCB42FA-271F-440F-A4FB-4011763C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2AC446D-D49A-4411-B865-20EA40A4B96C}"/>
              </a:ext>
            </a:extLst>
          </p:cNvPr>
          <p:cNvSpPr txBox="1"/>
          <p:nvPr/>
        </p:nvSpPr>
        <p:spPr>
          <a:xfrm>
            <a:off x="950399" y="1353141"/>
            <a:ext cx="9337365" cy="3806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50" dirty="0">
                <a:ln w="5080">
                  <a:solidFill>
                    <a:schemeClr val="tx1">
                      <a:alpha val="2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01</a:t>
            </a: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spc="-150" dirty="0">
              <a:ln w="5080">
                <a:solidFill>
                  <a:schemeClr val="tx1">
                    <a:alpha val="2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spc="-150" dirty="0">
              <a:ln w="5080">
                <a:solidFill>
                  <a:schemeClr val="bg1">
                    <a:lumMod val="85000"/>
                    <a:alpha val="20000"/>
                  </a:schemeClr>
                </a:solidFill>
              </a:ln>
              <a:latin typeface="Gothic A1 SemiBold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50" dirty="0">
                <a:ln w="5080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Gothic A1 SemiBold"/>
                <a:sym typeface="Helvetica Neue"/>
              </a:rPr>
              <a:t>02</a:t>
            </a: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spc="-150" dirty="0">
              <a:ln w="5080">
                <a:solidFill>
                  <a:schemeClr val="bg1">
                    <a:lumMod val="85000"/>
                    <a:alpha val="20000"/>
                  </a:schemeClr>
                </a:solidFill>
              </a:ln>
              <a:latin typeface="Gothic A1 SemiBold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spc="-150" dirty="0">
              <a:ln w="5080">
                <a:solidFill>
                  <a:schemeClr val="bg1">
                    <a:lumMod val="85000"/>
                    <a:alpha val="20000"/>
                  </a:schemeClr>
                </a:solidFill>
              </a:ln>
              <a:latin typeface="Gothic A1 SemiBold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spc="-150" dirty="0">
              <a:ln w="5080">
                <a:solidFill>
                  <a:schemeClr val="tx1">
                    <a:alpha val="2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52357E-C144-47DA-9DC2-1D75BF8B5270}"/>
              </a:ext>
            </a:extLst>
          </p:cNvPr>
          <p:cNvSpPr txBox="1"/>
          <p:nvPr/>
        </p:nvSpPr>
        <p:spPr>
          <a:xfrm>
            <a:off x="1556192" y="1362734"/>
            <a:ext cx="7598440" cy="15046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자기소개</a:t>
            </a:r>
            <a:endParaRPr lang="en-US" altLang="ko-KR" sz="2000" b="1" spc="-30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프로필</a:t>
            </a:r>
            <a:endParaRPr lang="en-US" altLang="ko-KR" sz="1600" spc="-30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약력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7D7BC-88B2-4F89-9CFC-5CEFADF6FAB1}"/>
              </a:ext>
            </a:extLst>
          </p:cNvPr>
          <p:cNvSpPr txBox="1"/>
          <p:nvPr/>
        </p:nvSpPr>
        <p:spPr>
          <a:xfrm>
            <a:off x="1534705" y="2906016"/>
            <a:ext cx="8168751" cy="19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프로젝트 정리</a:t>
            </a:r>
            <a:endParaRPr lang="en-US" altLang="ko-KR" sz="1600" spc="-30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프로젝트</a:t>
            </a:r>
            <a:r>
              <a:rPr lang="en-US" altLang="ko-KR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1</a:t>
            </a: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프로젝트</a:t>
            </a:r>
            <a:r>
              <a:rPr lang="en-US" altLang="ko-KR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2</a:t>
            </a: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프로젝트</a:t>
            </a:r>
            <a:r>
              <a:rPr lang="en-US" altLang="ko-KR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3</a:t>
            </a:r>
            <a:endParaRPr lang="ko-KR" altLang="en-US" sz="1600" spc="-30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1647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Project1 </a:t>
            </a:r>
            <a:r>
              <a:rPr kumimoji="0" lang="ko-KR" altLang="en-US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해외축구팀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데이터 소개 및 분석 동기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이인섭</a:t>
            </a:r>
            <a:r>
              <a:rPr lang="en-US" altLang="ko-KR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, </a:t>
            </a:r>
            <a:r>
              <a:rPr lang="ko-KR" altLang="en-US" sz="1200" spc="-15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송근일</a:t>
            </a:r>
            <a:r>
              <a:rPr lang="ko-KR" altLang="en-US" sz="1200" b="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BCBB4-4C94-4457-8E74-E2368444A43D}"/>
              </a:ext>
            </a:extLst>
          </p:cNvPr>
          <p:cNvGrpSpPr/>
          <p:nvPr/>
        </p:nvGrpSpPr>
        <p:grpSpPr>
          <a:xfrm>
            <a:off x="-3758437" y="5964200"/>
            <a:ext cx="14620991" cy="3154328"/>
            <a:chOff x="8750613" y="11401542"/>
            <a:chExt cx="14620991" cy="3154328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0CE7B077-0D77-4B40-B8C3-FAACC2EAC833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0702105-A6F0-49B8-B6C5-38682341DD5A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8715983" y="1498060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8894684" y="595453"/>
            <a:ext cx="2438038" cy="55457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프로젝트 개발 환경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언어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 Python</a:t>
            </a: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데이터 출처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FIFA2018</a:t>
            </a: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활용 도메인 지식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유럽 축구 데이터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분석 동기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4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차 산업 시대에 맞게 축구 선수 영입시에도 데이터 분석이 필요함을 증명하기 위하여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727B9-B819-4CCB-9091-8A978411CDA4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포트폴리오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76B333-B90A-4070-9815-BE198020C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21" y="916261"/>
            <a:ext cx="2483217" cy="51100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92E708-C1B5-436B-893D-0149C993C888}"/>
              </a:ext>
            </a:extLst>
          </p:cNvPr>
          <p:cNvSpPr txBox="1"/>
          <p:nvPr/>
        </p:nvSpPr>
        <p:spPr>
          <a:xfrm>
            <a:off x="3012183" y="1153446"/>
            <a:ext cx="4708418" cy="19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데이터 소개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축구 선수 기본 정보 데이터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선수 기본 정보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클럽 팀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/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포지션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/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포지션 별 능력치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/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계약 정보 포함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C09ED-7E82-4BAF-B00B-FE1067600A1F}"/>
              </a:ext>
            </a:extLst>
          </p:cNvPr>
          <p:cNvSpPr txBox="1"/>
          <p:nvPr/>
        </p:nvSpPr>
        <p:spPr>
          <a:xfrm>
            <a:off x="2992731" y="2964611"/>
            <a:ext cx="4708418" cy="27603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분석 설계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목표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: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해외 축구 선수 팀 맨체스터 유나이티드 선수 영입 제안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맨체스터 유나이티드 팀 부족한 포지션 분석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팀의 영입방침을 살펴보고 현재 이적 시장에 있는 인원 들의 능력치 비교 후 우수한 인원 영입 제안</a:t>
            </a:r>
          </a:p>
        </p:txBody>
      </p:sp>
    </p:spTree>
    <p:extLst>
      <p:ext uri="{BB962C8B-B14F-4D97-AF65-F5344CB8AC3E}">
        <p14:creationId xmlns:p14="http://schemas.microsoft.com/office/powerpoint/2010/main" val="53671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Project1 </a:t>
            </a:r>
            <a:r>
              <a:rPr kumimoji="0" lang="ko-KR" altLang="en-US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해외축구팀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데이터 특징 및 제안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이인섭</a:t>
            </a:r>
            <a:r>
              <a:rPr lang="en-US" altLang="ko-KR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, </a:t>
            </a:r>
            <a:r>
              <a:rPr lang="ko-KR" altLang="en-US" sz="1200" spc="-15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송근일</a:t>
            </a:r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 강사</a:t>
            </a:r>
            <a:endParaRPr lang="ko-KR" altLang="en-US" sz="1200" spc="-15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BCBB4-4C94-4457-8E74-E2368444A43D}"/>
              </a:ext>
            </a:extLst>
          </p:cNvPr>
          <p:cNvGrpSpPr/>
          <p:nvPr/>
        </p:nvGrpSpPr>
        <p:grpSpPr>
          <a:xfrm>
            <a:off x="-4536650" y="8289110"/>
            <a:ext cx="14620991" cy="3154328"/>
            <a:chOff x="8750613" y="11401542"/>
            <a:chExt cx="14620991" cy="3154328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0CE7B077-0D77-4B40-B8C3-FAACC2EAC833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0702105-A6F0-49B8-B6C5-38682341DD5A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8715983" y="1498060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8894684" y="1495702"/>
            <a:ext cx="2438038" cy="3745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특징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라이벌 구단과 비교 시 이적료는 비슷하지만 능력치 부분에서 많은 차이가 보임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제안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라이벌 팀과 비교해서 특히 부족한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MF/CB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를 영입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727B9-B819-4CCB-9091-8A978411CDA4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포트폴리오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127F90-EA60-4E92-98C5-55FBABCF0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4" y="1498060"/>
            <a:ext cx="2948759" cy="21149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0135A1-DF02-4445-86DB-EE6C32D06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573" y="1489135"/>
            <a:ext cx="2993544" cy="21149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366F9E-B5D8-4044-A92F-4F0971E83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05" y="3720951"/>
            <a:ext cx="3084176" cy="2114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0991A9-4516-4819-A8C7-F9EFF913E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579" y="3612979"/>
            <a:ext cx="2993538" cy="21879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625C21-F27F-4737-BB9A-1E4F0D54BB2C}"/>
              </a:ext>
            </a:extLst>
          </p:cNvPr>
          <p:cNvSpPr txBox="1"/>
          <p:nvPr/>
        </p:nvSpPr>
        <p:spPr>
          <a:xfrm>
            <a:off x="6288755" y="1488501"/>
            <a:ext cx="4708418" cy="19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 err="1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Countplot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맨유의 기본 정보를 확인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나이 및 포지션의 분포정도를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알 수 있음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E5E75-84DE-48A0-B99D-3F071DA94764}"/>
              </a:ext>
            </a:extLst>
          </p:cNvPr>
          <p:cNvSpPr txBox="1"/>
          <p:nvPr/>
        </p:nvSpPr>
        <p:spPr>
          <a:xfrm>
            <a:off x="6288755" y="3815802"/>
            <a:ext cx="4708418" cy="15046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Boxplot</a:t>
            </a: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맨시티와 비교하여 각 포지션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능력치 및 몸 값을 비교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4976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Project1 </a:t>
            </a:r>
            <a:r>
              <a:rPr kumimoji="0" lang="ko-KR" altLang="en-US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해외축구팀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분석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이인섭</a:t>
            </a:r>
            <a:r>
              <a:rPr lang="en-US" altLang="ko-KR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, </a:t>
            </a:r>
            <a:r>
              <a:rPr lang="ko-KR" altLang="en-US" sz="1200" spc="-15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송근일</a:t>
            </a:r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 강사</a:t>
            </a:r>
            <a:endParaRPr lang="ko-KR" altLang="en-US" sz="1200" spc="-15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8715983" y="1498060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8894683" y="1675751"/>
            <a:ext cx="3133917" cy="338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영입 방침에 따른 잔류 </a:t>
            </a:r>
            <a:r>
              <a:rPr lang="en-US" altLang="ko-KR" b="1" spc="-150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Poitnt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 :</a:t>
            </a:r>
          </a:p>
          <a:p>
            <a:pPr>
              <a:lnSpc>
                <a:spcPct val="130000"/>
              </a:lnSpc>
            </a:pP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(Overall * 2 + Potential ) / Age</a:t>
            </a: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잔류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Point 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낮은 </a:t>
            </a:r>
            <a:r>
              <a:rPr lang="en-US" altLang="ko-KR" b="1" spc="-150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C.Smalling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 / Juan Mata 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방출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이적시장 상위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13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명의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Age, Overall,</a:t>
            </a:r>
          </a:p>
          <a:p>
            <a:pPr>
              <a:lnSpc>
                <a:spcPct val="130000"/>
              </a:lnSpc>
            </a:pP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Potential, Weak Foot 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비교 하여 영입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우선순위 판가름 후 영입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727B9-B819-4CCB-9091-8A978411CDA4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포트폴리오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E5E75-84DE-48A0-B99D-3F071DA94764}"/>
              </a:ext>
            </a:extLst>
          </p:cNvPr>
          <p:cNvSpPr txBox="1"/>
          <p:nvPr/>
        </p:nvSpPr>
        <p:spPr>
          <a:xfrm>
            <a:off x="5873905" y="2570961"/>
            <a:ext cx="4708418" cy="3597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결론 </a:t>
            </a: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: </a:t>
            </a: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영입 방침</a:t>
            </a: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맨유의 영입 방침을 고려하여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잔류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Point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라는 점수를 생성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잔류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Point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가 낮은 선수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2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명을 방출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이적시장  선수 중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 잔류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Point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가 높은 선수를 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영입 제안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4453AF-1D37-4D49-8284-1CBF34F0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4" y="3191197"/>
            <a:ext cx="5457941" cy="25919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C3F9A1-D4F6-4DCC-9637-FAB04C6CD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749" y="1440591"/>
            <a:ext cx="3971925" cy="1371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39D294-517B-4A55-ABC8-2593B0358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74" y="1459370"/>
            <a:ext cx="40100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en-US" altLang="ko-KR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Project2 </a:t>
            </a:r>
            <a:r>
              <a:rPr lang="ko-KR" altLang="en-US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상점 매출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데이터 소개 및 분석 동기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이인섭</a:t>
            </a:r>
            <a:r>
              <a:rPr lang="en-US" altLang="ko-KR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, </a:t>
            </a:r>
            <a:r>
              <a:rPr lang="ko-KR" altLang="en-US" sz="1200" spc="-15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송근일</a:t>
            </a:r>
            <a:r>
              <a:rPr lang="ko-KR" altLang="en-US" sz="1200" b="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BCBB4-4C94-4457-8E74-E2368444A43D}"/>
              </a:ext>
            </a:extLst>
          </p:cNvPr>
          <p:cNvGrpSpPr/>
          <p:nvPr/>
        </p:nvGrpSpPr>
        <p:grpSpPr>
          <a:xfrm>
            <a:off x="-3758437" y="5964200"/>
            <a:ext cx="14620991" cy="3154328"/>
            <a:chOff x="8750613" y="11401542"/>
            <a:chExt cx="14620991" cy="3154328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0CE7B077-0D77-4B40-B8C3-FAACC2EAC833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0702105-A6F0-49B8-B6C5-38682341DD5A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8715983" y="1498060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8894684" y="595454"/>
            <a:ext cx="2438038" cy="55457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프로젝트 개발 환경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언어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 Python</a:t>
            </a: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데이터 출처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Kaggle / </a:t>
            </a:r>
            <a:r>
              <a:rPr lang="en-US" altLang="ko-KR" b="1" spc="-150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Rossmann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 Sales </a:t>
            </a: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데이터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활용 도메인 지식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커머스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분석 동기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매출을 결정짓는 요인을 분석하고 그에 따른 매출 증대 계획 제안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727B9-B819-4CCB-9091-8A978411CDA4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포트폴리오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92E708-C1B5-436B-893D-0149C993C888}"/>
              </a:ext>
            </a:extLst>
          </p:cNvPr>
          <p:cNvSpPr txBox="1"/>
          <p:nvPr/>
        </p:nvSpPr>
        <p:spPr>
          <a:xfrm>
            <a:off x="2710628" y="1153446"/>
            <a:ext cx="5013134" cy="19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데이터 소개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1600" spc="-150" dirty="0" err="1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Rosmann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상점의 매출  데이터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 err="1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상점별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 상세정보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(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상점 위치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기후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경쟁 상점과의 거리 등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)</a:t>
            </a: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날짜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C09ED-7E82-4BAF-B00B-FE1067600A1F}"/>
              </a:ext>
            </a:extLst>
          </p:cNvPr>
          <p:cNvSpPr txBox="1"/>
          <p:nvPr/>
        </p:nvSpPr>
        <p:spPr>
          <a:xfrm>
            <a:off x="2710627" y="3383187"/>
            <a:ext cx="5596794" cy="19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분석 설계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베이스라인 모델링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피처 엔지니어링을 통해 여러 변수들 생성하기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궁극적인 매출 증대 방안 고려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2CAB2E-8304-4B3C-A0B5-D2F73F490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1" y="1116131"/>
            <a:ext cx="1874818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5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F583D9-3D81-4BD5-BE39-B59C10CC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25" y="1255126"/>
            <a:ext cx="2666601" cy="1670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en-US" altLang="ko-KR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Project2 </a:t>
            </a:r>
            <a:r>
              <a:rPr lang="ko-KR" altLang="en-US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상점 매출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모델링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이인섭</a:t>
            </a:r>
            <a:r>
              <a:rPr lang="en-US" altLang="ko-KR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, </a:t>
            </a:r>
            <a:r>
              <a:rPr lang="ko-KR" altLang="en-US" sz="1200" spc="-15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송근일</a:t>
            </a:r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 강사</a:t>
            </a:r>
            <a:endParaRPr lang="ko-KR" altLang="en-US" sz="1200" spc="-15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BCBB4-4C94-4457-8E74-E2368444A43D}"/>
              </a:ext>
            </a:extLst>
          </p:cNvPr>
          <p:cNvGrpSpPr/>
          <p:nvPr/>
        </p:nvGrpSpPr>
        <p:grpSpPr>
          <a:xfrm>
            <a:off x="-4536650" y="8289110"/>
            <a:ext cx="14620991" cy="3154328"/>
            <a:chOff x="8750613" y="11401542"/>
            <a:chExt cx="14620991" cy="3154328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0CE7B077-0D77-4B40-B8C3-FAACC2EAC833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0702105-A6F0-49B8-B6C5-38682341DD5A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1727B9-B819-4CCB-9091-8A978411CDA4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포트폴리오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D904F4-DDE0-4C2A-AF24-497EBDC82C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174"/>
          <a:stretch/>
        </p:blipFill>
        <p:spPr>
          <a:xfrm>
            <a:off x="298850" y="1185005"/>
            <a:ext cx="2931141" cy="18305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8E2F28-140B-4A93-A7CE-2EF1F577248B}"/>
              </a:ext>
            </a:extLst>
          </p:cNvPr>
          <p:cNvSpPr txBox="1"/>
          <p:nvPr/>
        </p:nvSpPr>
        <p:spPr>
          <a:xfrm>
            <a:off x="6290368" y="1669969"/>
            <a:ext cx="5441190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기본 모델링</a:t>
            </a:r>
            <a:r>
              <a:rPr lang="en-US" altLang="ko-KR" sz="2000" b="1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+feature engineering + </a:t>
            </a:r>
            <a:r>
              <a:rPr lang="ko-KR" altLang="en-US" sz="2000" b="1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변수선택</a:t>
            </a:r>
            <a:endParaRPr lang="en-US" altLang="ko-KR" sz="2000" b="1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F1AC5-7D09-40D3-824D-4A39D5F5FD49}"/>
              </a:ext>
            </a:extLst>
          </p:cNvPr>
          <p:cNvSpPr txBox="1"/>
          <p:nvPr/>
        </p:nvSpPr>
        <p:spPr>
          <a:xfrm>
            <a:off x="6318646" y="2559982"/>
            <a:ext cx="5179446" cy="26680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Q</a:t>
            </a: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 </a:t>
            </a: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: </a:t>
            </a: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매출 예측 모델 제작 과정과 그 결과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A:</a:t>
            </a:r>
          </a:p>
          <a:p>
            <a:pPr marL="342900" indent="-342900">
              <a:buAutoNum type="arabicPeriod"/>
            </a:pPr>
            <a:r>
              <a:rPr lang="ko-KR" altLang="en-US" sz="1600" spc="-150" dirty="0">
                <a:latin typeface="Calibri Light" panose="020F0302020204030204" pitchFamily="34" charset="0"/>
                <a:ea typeface="Roboto Light" panose="02000000000000000000" pitchFamily="2" charset="0"/>
              </a:rPr>
              <a:t>보조 데이터의 </a:t>
            </a:r>
            <a:r>
              <a:rPr lang="en-US" altLang="ko-KR" sz="1600" spc="-150" dirty="0">
                <a:latin typeface="Calibri Light" panose="020F0302020204030204" pitchFamily="34" charset="0"/>
                <a:ea typeface="Roboto Light" panose="02000000000000000000" pitchFamily="2" charset="0"/>
              </a:rPr>
              <a:t>feature engineering</a:t>
            </a:r>
            <a:r>
              <a:rPr lang="ko-KR" altLang="en-US" sz="1600" spc="-150" dirty="0">
                <a:latin typeface="Calibri Light" panose="020F0302020204030204" pitchFamily="34" charset="0"/>
                <a:ea typeface="Roboto Light" panose="02000000000000000000" pitchFamily="2" charset="0"/>
              </a:rPr>
              <a:t>과 변수 중요도 개념을 활용한 변수선택으로 예측 </a:t>
            </a:r>
            <a:r>
              <a:rPr lang="en-US" altLang="ko-KR" sz="1600" spc="-150" dirty="0" err="1">
                <a:latin typeface="Calibri Light" panose="020F0302020204030204" pitchFamily="34" charset="0"/>
                <a:ea typeface="Roboto Light" panose="02000000000000000000" pitchFamily="2" charset="0"/>
              </a:rPr>
              <a:t>rmse</a:t>
            </a:r>
            <a:r>
              <a:rPr lang="ko-KR" altLang="en-US" sz="1600" spc="-150" dirty="0">
                <a:latin typeface="Calibri Light" panose="020F0302020204030204" pitchFamily="34" charset="0"/>
                <a:ea typeface="Roboto Light" panose="02000000000000000000" pitchFamily="2" charset="0"/>
              </a:rPr>
              <a:t>는 </a:t>
            </a:r>
            <a:r>
              <a:rPr lang="en-US" altLang="ko-KR" sz="1600" spc="-150" dirty="0">
                <a:latin typeface="Calibri Light" panose="020F0302020204030204" pitchFamily="34" charset="0"/>
                <a:ea typeface="Roboto Light" panose="02000000000000000000" pitchFamily="2" charset="0"/>
              </a:rPr>
              <a:t>1800</a:t>
            </a:r>
            <a:r>
              <a:rPr lang="ko-KR" altLang="en-US" sz="1600" spc="-150" dirty="0">
                <a:latin typeface="Calibri Light" panose="020F0302020204030204" pitchFamily="34" charset="0"/>
                <a:ea typeface="Roboto Light" panose="02000000000000000000" pitchFamily="2" charset="0"/>
              </a:rPr>
              <a:t>까지 떨어짐</a:t>
            </a:r>
            <a:endParaRPr lang="en-US" altLang="ko-KR" sz="1600" spc="-150" dirty="0">
              <a:latin typeface="Calibri Light" panose="020F0302020204030204" pitchFamily="34" charset="0"/>
              <a:ea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altLang="ko-KR" sz="1600" spc="-150" dirty="0">
              <a:latin typeface="Calibri Light" panose="020F0302020204030204" pitchFamily="34" charset="0"/>
              <a:ea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sz="1600" spc="-150" dirty="0">
                <a:latin typeface="Calibri Light" panose="020F0302020204030204" pitchFamily="34" charset="0"/>
                <a:ea typeface="Roboto Light" panose="02000000000000000000" pitchFamily="2" charset="0"/>
              </a:rPr>
              <a:t>매출에 가장 중요한 요소는 프로모션 여부임</a:t>
            </a:r>
            <a:endParaRPr lang="en-US" altLang="ko-KR" sz="1600" spc="-150" dirty="0">
              <a:latin typeface="Calibri Light" panose="020F0302020204030204" pitchFamily="34" charset="0"/>
              <a:ea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altLang="ko-KR" sz="1600" spc="-150" dirty="0">
              <a:latin typeface="Calibri Light" panose="020F0302020204030204" pitchFamily="34" charset="0"/>
              <a:ea typeface="Roboto Light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ko-KR" altLang="en-US" sz="1600" spc="-150" dirty="0">
                <a:latin typeface="Calibri Light" panose="020F0302020204030204" pitchFamily="34" charset="0"/>
                <a:ea typeface="Roboto Light" panose="02000000000000000000" pitchFamily="2" charset="0"/>
              </a:rPr>
              <a:t>경쟁업체와의 거리는 생각보다 덜 중요한 요소로 </a:t>
            </a:r>
            <a:r>
              <a:rPr lang="ko-KR" altLang="en-US" sz="1600" spc="-150" dirty="0" err="1">
                <a:latin typeface="Calibri Light" panose="020F0302020204030204" pitchFamily="34" charset="0"/>
                <a:ea typeface="Roboto Light" panose="02000000000000000000" pitchFamily="2" charset="0"/>
              </a:rPr>
              <a:t>판명남</a:t>
            </a:r>
            <a:endParaRPr lang="en-US" altLang="ko-KR" sz="1600" spc="-150" dirty="0">
              <a:latin typeface="Calibri Light" panose="020F0302020204030204" pitchFamily="34" charset="0"/>
              <a:ea typeface="Roboto Light" panose="02000000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E4E4D-9293-4018-B406-53C852462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61" y="3077235"/>
            <a:ext cx="5658082" cy="26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3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Project3 </a:t>
            </a:r>
            <a:r>
              <a:rPr kumimoji="0" lang="ko-KR" altLang="en-US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대출 상환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데이터 소개 및 분석 동기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이인섭</a:t>
            </a:r>
            <a:r>
              <a:rPr lang="en-US" altLang="ko-KR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, </a:t>
            </a:r>
            <a:r>
              <a:rPr lang="ko-KR" altLang="en-US" sz="1200" spc="-15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송근일</a:t>
            </a:r>
            <a:r>
              <a:rPr lang="ko-KR" altLang="en-US" sz="1200" b="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BCBB4-4C94-4457-8E74-E2368444A43D}"/>
              </a:ext>
            </a:extLst>
          </p:cNvPr>
          <p:cNvGrpSpPr/>
          <p:nvPr/>
        </p:nvGrpSpPr>
        <p:grpSpPr>
          <a:xfrm>
            <a:off x="-3758437" y="5964200"/>
            <a:ext cx="14620991" cy="3154328"/>
            <a:chOff x="8750613" y="11401542"/>
            <a:chExt cx="14620991" cy="3154328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0CE7B077-0D77-4B40-B8C3-FAACC2EAC833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0702105-A6F0-49B8-B6C5-38682341DD5A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8715983" y="1498060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8894684" y="595454"/>
            <a:ext cx="2438038" cy="55457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프로젝트 개발 환경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언어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 Python</a:t>
            </a: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데이터 출처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Kaggle / Home Credit Default</a:t>
            </a:r>
          </a:p>
          <a:p>
            <a:pPr>
              <a:lnSpc>
                <a:spcPct val="130000"/>
              </a:lnSpc>
            </a:pP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Risk 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데이터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활용 도메인 지식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금융 데이터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분석 동기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Gothic A1 thin" pitchFamily="2" charset="-127"/>
                <a:ea typeface="Gothic A1 thin" pitchFamily="2" charset="-127"/>
              </a:rPr>
              <a:t>대출 상환 여부를 결정짓는 요인을 분석하고 그에 따른 대출 플랜 제안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Gothic A1 thin" pitchFamily="2" charset="-127"/>
              <a:ea typeface="Gothic A1 thin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727B9-B819-4CCB-9091-8A978411CDA4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포트폴리오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92E708-C1B5-436B-893D-0149C993C888}"/>
              </a:ext>
            </a:extLst>
          </p:cNvPr>
          <p:cNvSpPr txBox="1"/>
          <p:nvPr/>
        </p:nvSpPr>
        <p:spPr>
          <a:xfrm>
            <a:off x="3012187" y="944158"/>
            <a:ext cx="4708418" cy="2341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데이터 소개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Home Credit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기업 내부 데이터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채무자의 인적 정보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(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나이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성별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사는 지역 등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)</a:t>
            </a: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대출에 대한 상세 정보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(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대출금액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대출종류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, 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기간 등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)</a:t>
            </a: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채무자가 성공적으로 대출 했는지에 대한 여부 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C09ED-7E82-4BAF-B00B-FE1067600A1F}"/>
              </a:ext>
            </a:extLst>
          </p:cNvPr>
          <p:cNvSpPr txBox="1"/>
          <p:nvPr/>
        </p:nvSpPr>
        <p:spPr>
          <a:xfrm>
            <a:off x="3012186" y="3173899"/>
            <a:ext cx="4928775" cy="2341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분석 설계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모델링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모델링에 따른 피처들의 영향력 알아보기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영향을 많이 주는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5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  <a:sym typeface="Helvetica Neue"/>
              </a:rPr>
              <a:t>개의 변수와 대출금 상환 여부와의 관계 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DE4A43-5D7C-4D5D-A5C1-28AFEA097791}"/>
              </a:ext>
            </a:extLst>
          </p:cNvPr>
          <p:cNvGrpSpPr/>
          <p:nvPr/>
        </p:nvGrpSpPr>
        <p:grpSpPr>
          <a:xfrm>
            <a:off x="233464" y="1048038"/>
            <a:ext cx="2296468" cy="4690592"/>
            <a:chOff x="1001949" y="668659"/>
            <a:chExt cx="2296468" cy="469059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C9A0745-D6E3-40C1-AA2C-F1CDBFAB4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24" r="60419"/>
            <a:stretch/>
          </p:blipFill>
          <p:spPr>
            <a:xfrm>
              <a:off x="1001949" y="668659"/>
              <a:ext cx="1332689" cy="468410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8E6A1B1-A123-4909-B61B-3F84EA73E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561"/>
            <a:stretch/>
          </p:blipFill>
          <p:spPr>
            <a:xfrm>
              <a:off x="2324911" y="675146"/>
              <a:ext cx="973506" cy="4684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946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Project3 </a:t>
            </a:r>
            <a:r>
              <a:rPr lang="ko-KR" altLang="en-US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Gothic A1 SemiBold"/>
                <a:sym typeface="Helvetica Neue"/>
              </a:rPr>
              <a:t>대출 상환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모델링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95990"/>
            <a:ext cx="45719" cy="540000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Gothic A1 SemiBold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이인섭</a:t>
            </a:r>
            <a:r>
              <a:rPr lang="en-US" altLang="ko-KR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, </a:t>
            </a:r>
            <a:r>
              <a:rPr lang="ko-KR" altLang="en-US" sz="1200" spc="-15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송근일</a:t>
            </a:r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Gothic A1 SemiBold"/>
              </a:rPr>
              <a:t> 강사</a:t>
            </a:r>
            <a:endParaRPr lang="ko-KR" altLang="en-US" sz="1200" spc="-15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BCBB4-4C94-4457-8E74-E2368444A43D}"/>
              </a:ext>
            </a:extLst>
          </p:cNvPr>
          <p:cNvGrpSpPr/>
          <p:nvPr/>
        </p:nvGrpSpPr>
        <p:grpSpPr>
          <a:xfrm>
            <a:off x="-4536650" y="8289110"/>
            <a:ext cx="14620991" cy="3154328"/>
            <a:chOff x="8750613" y="11401542"/>
            <a:chExt cx="14620991" cy="3154328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0CE7B077-0D77-4B40-B8C3-FAACC2EAC833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0702105-A6F0-49B8-B6C5-38682341DD5A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Gothic A1 thin" pitchFamily="2" charset="-127"/>
                  <a:ea typeface="Gothic A1 thin" pitchFamily="2" charset="-127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1727B9-B819-4CCB-9091-8A978411CDA4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Gothic A1 SemiBold"/>
              </a:rPr>
              <a:t>포트폴리오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Gothic A1 SemiBold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625C21-F27F-4737-BB9A-1E4F0D54BB2C}"/>
              </a:ext>
            </a:extLst>
          </p:cNvPr>
          <p:cNvSpPr txBox="1"/>
          <p:nvPr/>
        </p:nvSpPr>
        <p:spPr>
          <a:xfrm>
            <a:off x="5994320" y="1040812"/>
            <a:ext cx="6197680" cy="4871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</a:rPr>
              <a:t>AMT_CREDIT_TO_ANNUITY_RATIO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  <a:sym typeface="Helvetica Neue"/>
            </a:endParaRP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총 대출 금액이 한달마다 갚아야 하는 금액의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12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배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~20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배까지는 때는 비교적 상환을 못함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</a:endParaRP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반면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35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배 이상부터는 상환을 잘 함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.</a:t>
            </a: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</a:rPr>
              <a:t>DAYS_EMPLOYED</a:t>
            </a: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취업한지 오래될 수록 대출을 상환할 확률 상승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.</a:t>
            </a: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특이점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: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대출일 기준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9000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일보다 이전에 취업을 했을 때 대출상환 능력이 급격히 상승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</a:rPr>
              <a:t>DAYS_CREDIT</a:t>
            </a:r>
          </a:p>
          <a:p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DAYS_CREDIT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변수는 이전에 대출을 진행했을 시에 이전과 현재 대출일간의 차이의 평균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DAYS_CREDIT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은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-3000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일부터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-2000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일까지는 대출을 상환할 확률이 상승하며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이후부턴 하락하는 비선형성을 보임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.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SemiBold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SemiBold"/>
              </a:rPr>
              <a:t>DAYS_LAST_PHONE_CHANGE</a:t>
            </a: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Gothic A1 "/>
              </a:rPr>
              <a:t>핸드폰을 오래 전에 바꾸었을 수록 대출을 상환할 가능성 상승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Gothic A1 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1FDD08B-AA0E-45CB-9F9E-119A725DB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5" y="1263244"/>
            <a:ext cx="2627187" cy="16287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D4AA4C3-D8AB-4AA7-85B0-42F022211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96" y="3625395"/>
            <a:ext cx="2553848" cy="162875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CFB0E35-BBE5-48F9-9F48-AE75BFE47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376" y="3469680"/>
            <a:ext cx="2627177" cy="17786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5B62727-39E2-47AC-8AB3-F02039AD6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6376" y="1212761"/>
            <a:ext cx="2627181" cy="15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7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7525</TotalTime>
  <Words>974</Words>
  <Application>Microsoft Office PowerPoint</Application>
  <PresentationFormat>와이드스크린</PresentationFormat>
  <Paragraphs>212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Gothic A1 SemiBold</vt:lpstr>
      <vt:lpstr>Gothic A1 thin</vt:lpstr>
      <vt:lpstr>Gothic A1 </vt:lpstr>
      <vt:lpstr>Arial</vt:lpstr>
      <vt:lpstr>Calibri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김지민</dc:creator>
  <cp:lastModifiedBy>근일 송</cp:lastModifiedBy>
  <cp:revision>78</cp:revision>
  <dcterms:created xsi:type="dcterms:W3CDTF">2019-04-30T10:29:04Z</dcterms:created>
  <dcterms:modified xsi:type="dcterms:W3CDTF">2020-07-05T07:58:18Z</dcterms:modified>
</cp:coreProperties>
</file>